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97"/>
  </p:normalViewPr>
  <p:slideViewPr>
    <p:cSldViewPr snapToGrid="0">
      <p:cViewPr varScale="1">
        <p:scale>
          <a:sx n="90" d="100"/>
          <a:sy n="90" d="100"/>
        </p:scale>
        <p:origin x="232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1/2/23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1/2/23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1/2/23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1/2/23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1/2/23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1/2/23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1/2/23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1/2/23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1/2/23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98BA3-C1A3-D328-E81F-9BA1AC16FE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EG" dirty="0"/>
              <a:t>FACE RECOGNITION - KNN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02EDE0-EB62-8F14-016C-EE79033DB2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EG" dirty="0"/>
              <a:t>A face recognition app based on a KNN trained model.</a:t>
            </a:r>
          </a:p>
        </p:txBody>
      </p:sp>
    </p:spTree>
    <p:extLst>
      <p:ext uri="{BB962C8B-B14F-4D97-AF65-F5344CB8AC3E}">
        <p14:creationId xmlns:p14="http://schemas.microsoft.com/office/powerpoint/2010/main" val="1498851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Freeform 6">
            <a:extLst>
              <a:ext uri="{FF2B5EF4-FFF2-40B4-BE49-F238E27FC236}">
                <a16:creationId xmlns:a16="http://schemas.microsoft.com/office/drawing/2014/main" id="{E446B7E6-8568-417F-959E-DB3D1E7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ounded Rectangle 16">
            <a:extLst>
              <a:ext uri="{FF2B5EF4-FFF2-40B4-BE49-F238E27FC236}">
                <a16:creationId xmlns:a16="http://schemas.microsoft.com/office/drawing/2014/main" id="{C9F832F7-01DF-4B61-A3AE-C86DF820A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002" y="564808"/>
            <a:ext cx="8884604" cy="3599352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 18">
            <a:extLst>
              <a:ext uri="{FF2B5EF4-FFF2-40B4-BE49-F238E27FC236}">
                <a16:creationId xmlns:a16="http://schemas.microsoft.com/office/drawing/2014/main" id="{DF04CCCA-6F0F-4FF9-9FB3-61BC8C0DA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25094"/>
            <a:ext cx="12192000" cy="2332906"/>
          </a:xfrm>
          <a:custGeom>
            <a:avLst/>
            <a:gdLst>
              <a:gd name="connsiteX0" fmla="*/ 0 w 12192000"/>
              <a:gd name="connsiteY0" fmla="*/ 0 h 2332906"/>
              <a:gd name="connsiteX1" fmla="*/ 1996017 w 12192000"/>
              <a:gd name="connsiteY1" fmla="*/ 0 h 2332906"/>
              <a:gd name="connsiteX2" fmla="*/ 2377017 w 12192000"/>
              <a:gd name="connsiteY2" fmla="*/ 263783 h 2332906"/>
              <a:gd name="connsiteX3" fmla="*/ 2385484 w 12192000"/>
              <a:gd name="connsiteY3" fmla="*/ 266713 h 2332906"/>
              <a:gd name="connsiteX4" fmla="*/ 2398184 w 12192000"/>
              <a:gd name="connsiteY4" fmla="*/ 271110 h 2332906"/>
              <a:gd name="connsiteX5" fmla="*/ 2410883 w 12192000"/>
              <a:gd name="connsiteY5" fmla="*/ 275506 h 2332906"/>
              <a:gd name="connsiteX6" fmla="*/ 2421467 w 12192000"/>
              <a:gd name="connsiteY6" fmla="*/ 275506 h 2332906"/>
              <a:gd name="connsiteX7" fmla="*/ 2434167 w 12192000"/>
              <a:gd name="connsiteY7" fmla="*/ 275506 h 2332906"/>
              <a:gd name="connsiteX8" fmla="*/ 2444750 w 12192000"/>
              <a:gd name="connsiteY8" fmla="*/ 271110 h 2332906"/>
              <a:gd name="connsiteX9" fmla="*/ 2457450 w 12192000"/>
              <a:gd name="connsiteY9" fmla="*/ 266713 h 2332906"/>
              <a:gd name="connsiteX10" fmla="*/ 2465917 w 12192000"/>
              <a:gd name="connsiteY10" fmla="*/ 263783 h 2332906"/>
              <a:gd name="connsiteX11" fmla="*/ 2846917 w 12192000"/>
              <a:gd name="connsiteY11" fmla="*/ 0 h 2332906"/>
              <a:gd name="connsiteX12" fmla="*/ 12192000 w 12192000"/>
              <a:gd name="connsiteY12" fmla="*/ 0 h 2332906"/>
              <a:gd name="connsiteX13" fmla="*/ 12192000 w 12192000"/>
              <a:gd name="connsiteY13" fmla="*/ 2332906 h 2332906"/>
              <a:gd name="connsiteX14" fmla="*/ 0 w 12192000"/>
              <a:gd name="connsiteY14" fmla="*/ 2332906 h 2332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192000" h="2332906">
                <a:moveTo>
                  <a:pt x="0" y="0"/>
                </a:moveTo>
                <a:lnTo>
                  <a:pt x="1996017" y="0"/>
                </a:lnTo>
                <a:lnTo>
                  <a:pt x="2377017" y="263783"/>
                </a:lnTo>
                <a:lnTo>
                  <a:pt x="2385484" y="266713"/>
                </a:lnTo>
                <a:lnTo>
                  <a:pt x="2398184" y="271110"/>
                </a:lnTo>
                <a:lnTo>
                  <a:pt x="2410883" y="275506"/>
                </a:lnTo>
                <a:lnTo>
                  <a:pt x="2421467" y="275506"/>
                </a:lnTo>
                <a:lnTo>
                  <a:pt x="2434167" y="275506"/>
                </a:lnTo>
                <a:lnTo>
                  <a:pt x="2444750" y="271110"/>
                </a:lnTo>
                <a:lnTo>
                  <a:pt x="2457450" y="266713"/>
                </a:lnTo>
                <a:lnTo>
                  <a:pt x="2465917" y="263783"/>
                </a:lnTo>
                <a:lnTo>
                  <a:pt x="2846917" y="0"/>
                </a:lnTo>
                <a:lnTo>
                  <a:pt x="12192000" y="0"/>
                </a:lnTo>
                <a:lnTo>
                  <a:pt x="12192000" y="2332906"/>
                </a:lnTo>
                <a:lnTo>
                  <a:pt x="0" y="233290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94C6A9-808A-D7AC-1E87-22BA897A7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1" y="4817533"/>
            <a:ext cx="10572000" cy="7795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After using face recognition app</a:t>
            </a:r>
          </a:p>
        </p:txBody>
      </p:sp>
      <p:pic>
        <p:nvPicPr>
          <p:cNvPr id="5" name="Content Placeholder 4" descr="A collage of a person&#10;&#10;Description automatically generated with medium confidence">
            <a:extLst>
              <a:ext uri="{FF2B5EF4-FFF2-40B4-BE49-F238E27FC236}">
                <a16:creationId xmlns:a16="http://schemas.microsoft.com/office/drawing/2014/main" id="{A895F920-6C6F-31FC-BAE9-5F647B965C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2" b="38887"/>
          <a:stretch/>
        </p:blipFill>
        <p:spPr>
          <a:xfrm>
            <a:off x="268309" y="198218"/>
            <a:ext cx="10947379" cy="3930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780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56299-9F9F-FE33-EB7B-2131634A78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G" dirty="0"/>
              <a:t>What is a face recognition app?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1D499-B9F6-F95F-80C5-C958D31AF1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0" i="0" dirty="0">
              <a:effectLst/>
            </a:endParaRPr>
          </a:p>
          <a:p>
            <a:endParaRPr lang="en-US" dirty="0"/>
          </a:p>
          <a:p>
            <a:r>
              <a:rPr lang="en-US" b="0" i="0" dirty="0">
                <a:effectLst/>
              </a:rPr>
              <a:t>A face recognition app is a software application that is able to identify a person from a digital image or video frame</a:t>
            </a:r>
            <a:r>
              <a:rPr lang="en-US" b="0" i="0" dirty="0">
                <a:effectLst/>
                <a:latin typeface="Söhne"/>
              </a:rPr>
              <a:t>.</a:t>
            </a:r>
          </a:p>
          <a:p>
            <a:pPr marL="0" indent="0">
              <a:buNone/>
            </a:pPr>
            <a:endParaRPr lang="en-US" b="0" i="0" dirty="0">
              <a:effectLst/>
              <a:latin typeface="Söhne"/>
            </a:endParaRPr>
          </a:p>
          <a:p>
            <a:r>
              <a:rPr lang="en-US" b="0" i="0" dirty="0">
                <a:effectLst/>
              </a:rPr>
              <a:t>This is typically done by comparing the features of the face in the image or video frame to a database of known faces and finding a match.</a:t>
            </a:r>
          </a:p>
          <a:p>
            <a:pPr marL="0" indent="0">
              <a:buNone/>
            </a:pPr>
            <a:endParaRPr lang="en-US" b="0" i="0" dirty="0">
              <a:effectLst/>
            </a:endParaRPr>
          </a:p>
          <a:p>
            <a:r>
              <a:rPr lang="en-EG" dirty="0"/>
              <a:t>It is widely used in several sectors (Security and law, Social media, Marketing).</a:t>
            </a:r>
          </a:p>
          <a:p>
            <a:endParaRPr lang="en-EG" dirty="0"/>
          </a:p>
          <a:p>
            <a:endParaRPr lang="en-EG" dirty="0"/>
          </a:p>
        </p:txBody>
      </p:sp>
    </p:spTree>
    <p:extLst>
      <p:ext uri="{BB962C8B-B14F-4D97-AF65-F5344CB8AC3E}">
        <p14:creationId xmlns:p14="http://schemas.microsoft.com/office/powerpoint/2010/main" val="3722647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2264E67-6F59-4D8D-8E5F-8245B0FEA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3">
            <a:extLst>
              <a:ext uri="{FF2B5EF4-FFF2-40B4-BE49-F238E27FC236}">
                <a16:creationId xmlns:a16="http://schemas.microsoft.com/office/drawing/2014/main" id="{158E1C6E-D299-4F5D-B15B-155EBF7F62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25FF84-8A0F-AA26-188A-B600209E7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457201"/>
            <a:ext cx="3575737" cy="1332688"/>
          </a:xfrm>
        </p:spPr>
        <p:txBody>
          <a:bodyPr anchor="b">
            <a:normAutofit/>
          </a:bodyPr>
          <a:lstStyle/>
          <a:p>
            <a:pPr algn="ctr"/>
            <a:r>
              <a:rPr lang="en-EG" sz="3200" dirty="0">
                <a:solidFill>
                  <a:srgbClr val="FFFFFF"/>
                </a:solidFill>
              </a:rPr>
              <a:t>What is KNN algorithm?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11F9512-17B2-04DA-33B4-945853ADC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514" y="2046514"/>
            <a:ext cx="3575737" cy="3994848"/>
          </a:xfrm>
        </p:spPr>
        <p:txBody>
          <a:bodyPr>
            <a:noAutofit/>
          </a:bodyPr>
          <a:lstStyle/>
          <a:p>
            <a:pPr algn="l">
              <a:lnSpc>
                <a:spcPct val="170000"/>
              </a:lnSpc>
            </a:pPr>
            <a:r>
              <a:rPr lang="en-US" sz="1300" b="0" i="0" dirty="0">
                <a:solidFill>
                  <a:srgbClr val="D1D5DB"/>
                </a:solidFill>
                <a:effectLst/>
              </a:rPr>
              <a:t>K-nearest neighbors (KNN) is a simple, yet powerful machine learning algorithm used for classification and regression tasks. In a classification task, the goal is to predict the class of a given data point based on the classes of the other data points around it. In a regression task, the goal is to predict a continuous value for a given data point based on the values of the other data points around it.</a:t>
            </a:r>
            <a:endParaRPr lang="en-US" sz="1300" dirty="0">
              <a:solidFill>
                <a:srgbClr val="FFFFFF"/>
              </a:solidFill>
            </a:endParaRPr>
          </a:p>
        </p:txBody>
      </p:sp>
      <p:pic>
        <p:nvPicPr>
          <p:cNvPr id="5" name="Content Placeholder 4" descr="A picture containing chart&#10;&#10;Description automatically generated">
            <a:extLst>
              <a:ext uri="{FF2B5EF4-FFF2-40B4-BE49-F238E27FC236}">
                <a16:creationId xmlns:a16="http://schemas.microsoft.com/office/drawing/2014/main" id="{F0899164-2CEE-3055-4902-7BF5F584E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0790" y="858762"/>
            <a:ext cx="6267743" cy="4841830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104961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E42DA1-FC73-9F76-FF64-096028198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What is the dataset structure ?</a:t>
            </a:r>
          </a:p>
        </p:txBody>
      </p:sp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623BF8D7-0A33-7229-B894-C967936600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80472" y="1924265"/>
            <a:ext cx="6268062" cy="283629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0643286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0592B-A94C-6422-D301-ED46F0A03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EG" dirty="0"/>
              <a:t>How the model is trained 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C71AD54-F3A1-D5A7-D964-4C8831398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3" y="2413000"/>
            <a:ext cx="3835583" cy="3632200"/>
          </a:xfrm>
        </p:spPr>
        <p:txBody>
          <a:bodyPr>
            <a:normAutofit/>
          </a:bodyPr>
          <a:lstStyle/>
          <a:p>
            <a:r>
              <a:rPr lang="en-US" sz="1600" dirty="0"/>
              <a:t>In train function we iterate over the </a:t>
            </a:r>
            <a:r>
              <a:rPr lang="en-US" sz="1600" b="1" dirty="0"/>
              <a:t>train_dir </a:t>
            </a:r>
            <a:r>
              <a:rPr lang="en-US" sz="1600" dirty="0"/>
              <a:t>which contains the folders of the players.</a:t>
            </a:r>
          </a:p>
          <a:p>
            <a:r>
              <a:rPr lang="en-US" sz="1600" dirty="0"/>
              <a:t>Then we iterate over every picture in players folders.</a:t>
            </a:r>
          </a:p>
          <a:p>
            <a:r>
              <a:rPr lang="en-US" sz="1600" dirty="0"/>
              <a:t>The function then uses </a:t>
            </a:r>
            <a:r>
              <a:rPr lang="en-US" sz="1600" b="1" dirty="0"/>
              <a:t>face_recognition </a:t>
            </a:r>
            <a:r>
              <a:rPr lang="en-US" sz="1600" dirty="0"/>
              <a:t>library to recognize the face in the picture.</a:t>
            </a:r>
            <a:endParaRPr lang="en-US" sz="1600" b="1" dirty="0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9E4832A1-98B7-B8F2-99A3-554C841C4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1851" y="3086320"/>
            <a:ext cx="6277349" cy="236969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538564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FB80E-43E9-7901-2AC9-0EC0D528F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EG" dirty="0"/>
              <a:t>How the model is trained 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E2CABE4-3A9B-36C7-7B4F-567224713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499" y="2165130"/>
            <a:ext cx="4423542" cy="4529959"/>
          </a:xfrm>
        </p:spPr>
        <p:txBody>
          <a:bodyPr>
            <a:normAutofit/>
          </a:bodyPr>
          <a:lstStyle/>
          <a:p>
            <a:r>
              <a:rPr lang="en-US" sz="1600" dirty="0"/>
              <a:t>Here we handle the appending of our face encodings to our x, y data.</a:t>
            </a:r>
          </a:p>
          <a:p>
            <a:r>
              <a:rPr lang="en-US" sz="1600" dirty="0"/>
              <a:t>If the number of the faces in a single picture is more than or less than </a:t>
            </a:r>
            <a:r>
              <a:rPr lang="en-US" sz="1600" b="1" dirty="0"/>
              <a:t>(1) </a:t>
            </a:r>
            <a:r>
              <a:rPr lang="en-US" sz="1600" dirty="0"/>
              <a:t>we cancel the adding to our x, y data.</a:t>
            </a:r>
          </a:p>
          <a:p>
            <a:r>
              <a:rPr lang="en-US" sz="1600" dirty="0"/>
              <a:t>Otherwise we append the face encodings to x, y lists.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812A009E-FF01-EF6D-4816-3DA3B5817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4871" y="3153495"/>
            <a:ext cx="7106630" cy="2151210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432571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2EE8B-3871-05AA-BD0D-9EAEAADFA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EG" dirty="0"/>
              <a:t>How the model is trained 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CB7AB95-0B3F-E0A3-C838-6D8D24E83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3" y="2413000"/>
            <a:ext cx="3835583" cy="3632200"/>
          </a:xfrm>
        </p:spPr>
        <p:txBody>
          <a:bodyPr>
            <a:normAutofit/>
          </a:bodyPr>
          <a:lstStyle/>
          <a:p>
            <a:r>
              <a:rPr lang="en-US" sz="1600" dirty="0"/>
              <a:t>Here we assign a value for the </a:t>
            </a:r>
            <a:r>
              <a:rPr lang="en-US" sz="1600" b="1" dirty="0"/>
              <a:t>neighbours_num </a:t>
            </a:r>
            <a:r>
              <a:rPr lang="en-US" sz="1600" dirty="0"/>
              <a:t>if the function was not called without assigning a value for it.</a:t>
            </a:r>
            <a:endParaRPr lang="en-US" sz="1600" b="1" dirty="0"/>
          </a:p>
          <a:p>
            <a:endParaRPr lang="en-US" sz="1600" b="1" dirty="0"/>
          </a:p>
          <a:p>
            <a:r>
              <a:rPr lang="en-US" sz="1600" dirty="0"/>
              <a:t>We assign the value of </a:t>
            </a:r>
            <a:r>
              <a:rPr lang="en-US" sz="1600" b="1" dirty="0"/>
              <a:t>neighbors</a:t>
            </a:r>
            <a:r>
              <a:rPr lang="en-US" sz="1600" dirty="0"/>
              <a:t> using the </a:t>
            </a:r>
            <a:r>
              <a:rPr lang="en-US" sz="1600" b="1" dirty="0"/>
              <a:t>Rule of thumb</a:t>
            </a:r>
            <a:r>
              <a:rPr lang="en-US" sz="1600" dirty="0"/>
              <a:t>.</a:t>
            </a:r>
          </a:p>
          <a:p>
            <a:r>
              <a:rPr lang="en-US" sz="1600" dirty="0"/>
              <a:t>Rule of thumb approach is assuming K neighbors value to be the Square root of samples in the dataset.</a:t>
            </a:r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575958D8-E5B8-A993-677E-F9394E4E9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1851" y="3651281"/>
            <a:ext cx="6277349" cy="1239776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898823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12EDD-8B44-45F8-AD18-C3AC53C1F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>
            <a:normAutofit/>
          </a:bodyPr>
          <a:lstStyle/>
          <a:p>
            <a:r>
              <a:rPr lang="en-EG" dirty="0"/>
              <a:t>How the model is trained 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F87E029-2220-D5FE-C01A-7D554253D6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2738" y="2413000"/>
            <a:ext cx="5289175" cy="3997812"/>
          </a:xfrm>
        </p:spPr>
        <p:txBody>
          <a:bodyPr>
            <a:normAutofit/>
          </a:bodyPr>
          <a:lstStyle/>
          <a:p>
            <a:r>
              <a:rPr lang="en-US" sz="1600" dirty="0"/>
              <a:t>Here we create the KNN model by passing K neighbors value to the </a:t>
            </a:r>
            <a:r>
              <a:rPr lang="en-US" sz="1600" b="1" dirty="0"/>
              <a:t>KNeighborsClassifier</a:t>
            </a:r>
            <a:r>
              <a:rPr lang="en-US" sz="1600" dirty="0"/>
              <a:t> class in </a:t>
            </a:r>
            <a:r>
              <a:rPr lang="en-US" sz="1600" b="1" dirty="0"/>
              <a:t>Sklearn library.</a:t>
            </a:r>
          </a:p>
          <a:p>
            <a:r>
              <a:rPr lang="en-US" sz="1600" dirty="0"/>
              <a:t>We then call </a:t>
            </a:r>
            <a:r>
              <a:rPr lang="en-US" sz="1600" b="1" dirty="0"/>
              <a:t>fit </a:t>
            </a:r>
            <a:r>
              <a:rPr lang="en-US" sz="1600" dirty="0"/>
              <a:t>function and pass our x, y data to it.</a:t>
            </a:r>
          </a:p>
          <a:p>
            <a:r>
              <a:rPr lang="en-US" sz="1600" dirty="0"/>
              <a:t>Before passing our </a:t>
            </a:r>
            <a:r>
              <a:rPr lang="en-US" sz="1600" b="1" dirty="0"/>
              <a:t>Input features data </a:t>
            </a:r>
            <a:r>
              <a:rPr lang="en-US" sz="1600" dirty="0"/>
              <a:t>to </a:t>
            </a:r>
            <a:r>
              <a:rPr lang="en-US" sz="1600" b="1" dirty="0"/>
              <a:t>fit function </a:t>
            </a:r>
            <a:r>
              <a:rPr lang="en-US" sz="1600" dirty="0"/>
              <a:t>we use reshape our data to be </a:t>
            </a:r>
            <a:r>
              <a:rPr lang="en-US" sz="1600" b="1" dirty="0"/>
              <a:t>2D samples </a:t>
            </a:r>
            <a:r>
              <a:rPr lang="en-US" sz="1600" dirty="0"/>
              <a:t>through </a:t>
            </a:r>
            <a:r>
              <a:rPr lang="en-US" sz="1600" b="1" dirty="0"/>
              <a:t>reshape_2d function.</a:t>
            </a:r>
          </a:p>
          <a:p>
            <a:r>
              <a:rPr lang="en-US" sz="1600" dirty="0"/>
              <a:t>We then save the model in</a:t>
            </a:r>
            <a:r>
              <a:rPr lang="en-US" sz="1600" b="1" dirty="0"/>
              <a:t> </a:t>
            </a:r>
            <a:r>
              <a:rPr lang="en-US" sz="1600" b="1" dirty="0" err="1"/>
              <a:t>model_dir</a:t>
            </a:r>
            <a:r>
              <a:rPr lang="en-US" sz="1600" b="1" dirty="0"/>
              <a:t> </a:t>
            </a:r>
            <a:r>
              <a:rPr lang="en-US" sz="1600" dirty="0"/>
              <a:t>through </a:t>
            </a:r>
            <a:r>
              <a:rPr lang="en-US" sz="1600" b="1" dirty="0"/>
              <a:t>pickle library.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A2490FF5-18D4-2C46-E439-359B5D59D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1913" y="3067791"/>
            <a:ext cx="6277349" cy="2322617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10423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79277119-B941-4A45-9322-FA2BC135DE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3">
            <a:extLst>
              <a:ext uri="{FF2B5EF4-FFF2-40B4-BE49-F238E27FC236}">
                <a16:creationId xmlns:a16="http://schemas.microsoft.com/office/drawing/2014/main" id="{DFDB457D-F372-428B-A10D-41080EF93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02CC78-55A6-5EE3-7095-9983916E3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4349" y="1819276"/>
            <a:ext cx="3606137" cy="9525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Real picture</a:t>
            </a:r>
          </a:p>
        </p:txBody>
      </p:sp>
      <p:pic>
        <p:nvPicPr>
          <p:cNvPr id="5" name="Picture 4" descr="A group of men in sports uniforms&#10;&#10;Description automatically generated with low confidence">
            <a:extLst>
              <a:ext uri="{FF2B5EF4-FFF2-40B4-BE49-F238E27FC236}">
                <a16:creationId xmlns:a16="http://schemas.microsoft.com/office/drawing/2014/main" id="{46A0C81A-3424-46B8-544F-18CD5D367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94" y="1246149"/>
            <a:ext cx="7245979" cy="4365702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40294213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98</TotalTime>
  <Words>440</Words>
  <Application>Microsoft Macintosh PowerPoint</Application>
  <PresentationFormat>Widescreen</PresentationFormat>
  <Paragraphs>33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Century Gothic</vt:lpstr>
      <vt:lpstr>Söhne</vt:lpstr>
      <vt:lpstr>Wingdings 2</vt:lpstr>
      <vt:lpstr>Quotable</vt:lpstr>
      <vt:lpstr>FACE RECOGNITION - KNN</vt:lpstr>
      <vt:lpstr>What is a face recognition app?</vt:lpstr>
      <vt:lpstr>What is KNN algorithm?</vt:lpstr>
      <vt:lpstr>What is the dataset structure ?</vt:lpstr>
      <vt:lpstr>How the model is trained ?</vt:lpstr>
      <vt:lpstr>How the model is trained ?</vt:lpstr>
      <vt:lpstr>How the model is trained ?</vt:lpstr>
      <vt:lpstr>How the model is trained ?</vt:lpstr>
      <vt:lpstr>Real picture</vt:lpstr>
      <vt:lpstr>After using face recognition app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RECOGNITION - KNN</dc:title>
  <dc:creator>NADİR ELZINY</dc:creator>
  <cp:lastModifiedBy>NADİR ELZINY</cp:lastModifiedBy>
  <cp:revision>1</cp:revision>
  <dcterms:created xsi:type="dcterms:W3CDTF">2023-01-02T18:05:07Z</dcterms:created>
  <dcterms:modified xsi:type="dcterms:W3CDTF">2023-01-02T19:43:08Z</dcterms:modified>
</cp:coreProperties>
</file>

<file path=docProps/thumbnail.jpeg>
</file>